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62" r:id="rId6"/>
    <p:sldId id="264" r:id="rId7"/>
    <p:sldId id="259" r:id="rId8"/>
    <p:sldId id="261" r:id="rId9"/>
    <p:sldId id="268" r:id="rId10"/>
    <p:sldId id="270" r:id="rId11"/>
    <p:sldId id="281" r:id="rId12"/>
    <p:sldId id="287" r:id="rId13"/>
    <p:sldId id="267" r:id="rId14"/>
    <p:sldId id="266" r:id="rId15"/>
    <p:sldId id="271" r:id="rId16"/>
    <p:sldId id="282" r:id="rId17"/>
    <p:sldId id="283" r:id="rId18"/>
    <p:sldId id="285" r:id="rId19"/>
    <p:sldId id="284" r:id="rId20"/>
    <p:sldId id="265" r:id="rId21"/>
    <p:sldId id="272" r:id="rId22"/>
    <p:sldId id="274" r:id="rId23"/>
    <p:sldId id="276" r:id="rId24"/>
    <p:sldId id="277" r:id="rId25"/>
    <p:sldId id="278" r:id="rId26"/>
    <p:sldId id="280" r:id="rId27"/>
    <p:sldId id="286" r:id="rId28"/>
    <p:sldId id="288" r:id="rId29"/>
    <p:sldId id="291" r:id="rId30"/>
    <p:sldId id="301" r:id="rId31"/>
    <p:sldId id="304" r:id="rId32"/>
    <p:sldId id="309" r:id="rId33"/>
    <p:sldId id="315" r:id="rId34"/>
    <p:sldId id="307" r:id="rId35"/>
    <p:sldId id="311" r:id="rId36"/>
    <p:sldId id="312" r:id="rId37"/>
    <p:sldId id="313" r:id="rId38"/>
    <p:sldId id="316" r:id="rId39"/>
    <p:sldId id="317" r:id="rId40"/>
    <p:sldId id="31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0BD"/>
    <a:srgbClr val="C7A1E3"/>
    <a:srgbClr val="E965B4"/>
    <a:srgbClr val="BE40B5"/>
    <a:srgbClr val="7707B5"/>
    <a:srgbClr val="EACCEB"/>
    <a:srgbClr val="EFC3F0"/>
    <a:srgbClr val="1A6796"/>
    <a:srgbClr val="A31D70"/>
    <a:srgbClr val="4B8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9" autoAdjust="0"/>
    <p:restoredTop sz="93557" autoAdjust="0"/>
  </p:normalViewPr>
  <p:slideViewPr>
    <p:cSldViewPr snapToGrid="0">
      <p:cViewPr>
        <p:scale>
          <a:sx n="75" d="100"/>
          <a:sy n="75" d="100"/>
        </p:scale>
        <p:origin x="36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5BB78-B3A0-425A-9A1D-0527E1CCCB3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16429-A108-4735-9598-D5DF5871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16429-A108-4735-9598-D5DF58714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8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8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AE6891E-02FB-4821-ABB3-05A2BC499FC6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Crispell/homoplasyFinder/wiki/Calculating-consistency-inde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8217-B46A-4758-A69B-7DF7DFE3C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SARS-CoV-2 host adaptation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95649-BBC0-414F-97F1-C4C10D096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6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EED4-C72F-490F-8C09-3E01F54A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302"/>
            <a:ext cx="7729728" cy="1188720"/>
          </a:xfrm>
        </p:spPr>
        <p:txBody>
          <a:bodyPr/>
          <a:lstStyle/>
          <a:p>
            <a:r>
              <a:rPr lang="en-US" dirty="0"/>
              <a:t>Multiple spillover events in minks and deer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A3715-EAF3-4475-84C3-8C549163EEF8}"/>
              </a:ext>
            </a:extLst>
          </p:cNvPr>
          <p:cNvSpPr txBox="1"/>
          <p:nvPr/>
        </p:nvSpPr>
        <p:spPr>
          <a:xfrm>
            <a:off x="2800350" y="2411730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B64F6F-3908-4481-AA5C-E95A984C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20962"/>
              </p:ext>
            </p:extLst>
          </p:nvPr>
        </p:nvGraphicFramePr>
        <p:xfrm>
          <a:off x="1408429" y="1450034"/>
          <a:ext cx="955040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323">
                  <a:extLst>
                    <a:ext uri="{9D8B030D-6E8A-4147-A177-3AD203B41FA5}">
                      <a16:colId xmlns:a16="http://schemas.microsoft.com/office/drawing/2014/main" val="2509796567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33359959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120771410"/>
                    </a:ext>
                  </a:extLst>
                </a:gridCol>
                <a:gridCol w="1449215">
                  <a:extLst>
                    <a:ext uri="{9D8B030D-6E8A-4147-A177-3AD203B41FA5}">
                      <a16:colId xmlns:a16="http://schemas.microsoft.com/office/drawing/2014/main" val="1393981417"/>
                    </a:ext>
                  </a:extLst>
                </a:gridCol>
                <a:gridCol w="1716210">
                  <a:extLst>
                    <a:ext uri="{9D8B030D-6E8A-4147-A177-3AD203B41FA5}">
                      <a16:colId xmlns:a16="http://schemas.microsoft.com/office/drawing/2014/main" val="1012568223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286007067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13586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no. of isolates</a:t>
                      </a: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spillover events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Clusters with &gt; 10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span (days)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31692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r>
                        <a:rPr lang="en-US" dirty="0"/>
                        <a:t>Mink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7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Netherlands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776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05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07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12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5460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934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45033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dirty="0"/>
                        <a:t>Deer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506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764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42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68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EB3F2C7-306A-4E0F-9E3A-43CD4073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0"/>
            <a:ext cx="10542270" cy="5271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38083-3CE8-4C3E-BFC5-3ABDFE02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68112"/>
            <a:ext cx="7729728" cy="1188720"/>
          </a:xfrm>
        </p:spPr>
        <p:txBody>
          <a:bodyPr/>
          <a:lstStyle/>
          <a:p>
            <a:r>
              <a:rPr lang="en-US" dirty="0" err="1"/>
              <a:t>Homoplasies</a:t>
            </a:r>
            <a:r>
              <a:rPr lang="en-US" dirty="0"/>
              <a:t> can inform on putatively adaptive mutations</a:t>
            </a:r>
          </a:p>
        </p:txBody>
      </p:sp>
    </p:spTree>
    <p:extLst>
      <p:ext uri="{BB962C8B-B14F-4D97-AF65-F5344CB8AC3E}">
        <p14:creationId xmlns:p14="http://schemas.microsoft.com/office/powerpoint/2010/main" val="157516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680D9D-C3A1-4893-A078-3DBB354A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526280"/>
            <a:ext cx="5486411" cy="36576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12BBC2-CBB7-4B16-A669-54235722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5" y="4526279"/>
            <a:ext cx="5486411" cy="3657607"/>
          </a:xfrm>
          <a:prstGeom prst="rect">
            <a:avLst/>
          </a:prstGeom>
        </p:spPr>
      </p:pic>
      <p:pic>
        <p:nvPicPr>
          <p:cNvPr id="16" name="Content Placeholder 15" descr="Timeline&#10;&#10;Description automatically generated">
            <a:extLst>
              <a:ext uri="{FF2B5EF4-FFF2-40B4-BE49-F238E27FC236}">
                <a16:creationId xmlns:a16="http://schemas.microsoft.com/office/drawing/2014/main" id="{2A23820D-3DE7-4995-8E2E-1EE12DC8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-171106"/>
            <a:ext cx="9513916" cy="4756958"/>
          </a:xfrm>
        </p:spPr>
      </p:pic>
    </p:spTree>
    <p:extLst>
      <p:ext uri="{BB962C8B-B14F-4D97-AF65-F5344CB8AC3E}">
        <p14:creationId xmlns:p14="http://schemas.microsoft.com/office/powerpoint/2010/main" val="421442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BD38-15F7-4238-B491-7B20D6D7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Min. No. of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5543-526E-4B11-AF71-ACC51692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share nucleotides, then the shared nucleotides will be assigned to current internal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don't share any nucleotides, then the nucleotides of each descendant node will be combined into a set and assigned to the current internal node</a:t>
            </a:r>
          </a:p>
          <a:p>
            <a:pPr marL="0" indent="0">
              <a:buNone/>
            </a:pPr>
            <a:r>
              <a:rPr lang="en-US" dirty="0"/>
              <a:t>The minimum number of changes that are necessary to explain the pattern of nucleotides at the tips of the phylogeny, is equal to the number of times Rule 2 was true (</a:t>
            </a:r>
            <a:r>
              <a:rPr lang="en-US" dirty="0">
                <a:hlinkClick r:id="rId2"/>
              </a:rPr>
              <a:t>https://github.com/JosephCrispell/homoplasyFinder/wiki/Calculating-consistency-index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1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49E4-6BAB-4BA2-AC06-3CAA1DB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55" y="2714277"/>
            <a:ext cx="534924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Independent spillover events lead to artefactual </a:t>
            </a:r>
            <a:r>
              <a:rPr lang="en-US" dirty="0" err="1"/>
              <a:t>homoplasies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1BC8EE-BD7B-49C0-B68C-CD88E1CC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19886-C6B6-4F4D-92F0-61E478EA619F}"/>
              </a:ext>
            </a:extLst>
          </p:cNvPr>
          <p:cNvSpPr txBox="1"/>
          <p:nvPr/>
        </p:nvSpPr>
        <p:spPr>
          <a:xfrm>
            <a:off x="274639" y="410872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A3406-87B3-4B06-A850-EF19E93F5F13}"/>
              </a:ext>
            </a:extLst>
          </p:cNvPr>
          <p:cNvSpPr txBox="1"/>
          <p:nvPr/>
        </p:nvSpPr>
        <p:spPr>
          <a:xfrm>
            <a:off x="4030187" y="4108728"/>
            <a:ext cx="17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E9280-39F3-4DD8-B1A0-A9D7677D4B50}"/>
              </a:ext>
            </a:extLst>
          </p:cNvPr>
          <p:cNvSpPr txBox="1"/>
          <p:nvPr/>
        </p:nvSpPr>
        <p:spPr>
          <a:xfrm>
            <a:off x="3858737" y="504715"/>
            <a:ext cx="17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7024C-13BA-4750-9D63-05444E05BBAA}"/>
              </a:ext>
            </a:extLst>
          </p:cNvPr>
          <p:cNvSpPr txBox="1"/>
          <p:nvPr/>
        </p:nvSpPr>
        <p:spPr>
          <a:xfrm>
            <a:off x="2754630" y="519838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23A58-EE5C-451F-ABCF-672E5982D141}"/>
              </a:ext>
            </a:extLst>
          </p:cNvPr>
          <p:cNvSpPr txBox="1"/>
          <p:nvPr/>
        </p:nvSpPr>
        <p:spPr>
          <a:xfrm>
            <a:off x="2754629" y="585370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AC8BA-5195-4CFB-B171-97401EBBA0EA}"/>
              </a:ext>
            </a:extLst>
          </p:cNvPr>
          <p:cNvSpPr txBox="1"/>
          <p:nvPr/>
        </p:nvSpPr>
        <p:spPr>
          <a:xfrm>
            <a:off x="417195" y="585370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</p:spTree>
    <p:extLst>
      <p:ext uri="{BB962C8B-B14F-4D97-AF65-F5344CB8AC3E}">
        <p14:creationId xmlns:p14="http://schemas.microsoft.com/office/powerpoint/2010/main" val="180080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F8F978-FED6-411E-98B2-9FB196AE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231228"/>
            <a:ext cx="7402829" cy="4626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C937F-2A57-4A30-8C4B-510C28C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78" y="313364"/>
            <a:ext cx="9188414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Homoplasy analysis of independent clusters suggest Weak adaptive signal</a:t>
            </a:r>
          </a:p>
        </p:txBody>
      </p:sp>
    </p:spTree>
    <p:extLst>
      <p:ext uri="{BB962C8B-B14F-4D97-AF65-F5344CB8AC3E}">
        <p14:creationId xmlns:p14="http://schemas.microsoft.com/office/powerpoint/2010/main" val="375096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3EFE-2C00-4534-84E9-84EADA91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frequency changes can inform on adaptation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89904-30D6-4C01-A8A4-2BB90349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0AC18D8-3B7B-40F1-9EDD-8E83308E8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1239197"/>
            <a:ext cx="5850254" cy="3900170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AC6D6A0-57C9-4342-9271-C227B8B3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8" y="1238272"/>
            <a:ext cx="5850256" cy="3900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4E27D7-34BC-4D5E-9521-551BA84C93FB}"/>
              </a:ext>
            </a:extLst>
          </p:cNvPr>
          <p:cNvSpPr/>
          <p:nvPr/>
        </p:nvSpPr>
        <p:spPr>
          <a:xfrm>
            <a:off x="4594860" y="2594611"/>
            <a:ext cx="465454" cy="1611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419C6-14A0-48E0-9ABD-D43242561E27}"/>
              </a:ext>
            </a:extLst>
          </p:cNvPr>
          <p:cNvSpPr/>
          <p:nvPr/>
        </p:nvSpPr>
        <p:spPr>
          <a:xfrm>
            <a:off x="2405698" y="3603474"/>
            <a:ext cx="1812292" cy="1105685"/>
          </a:xfrm>
          <a:prstGeom prst="rect">
            <a:avLst/>
          </a:prstGeom>
          <a:noFill/>
          <a:ln w="38100">
            <a:solidFill>
              <a:srgbClr val="770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96A83-4A10-4BF3-9572-AF043B60C97D}"/>
              </a:ext>
            </a:extLst>
          </p:cNvPr>
          <p:cNvSpPr txBox="1"/>
          <p:nvPr/>
        </p:nvSpPr>
        <p:spPr>
          <a:xfrm>
            <a:off x="4312918" y="4332046"/>
            <a:ext cx="356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Alleles critical for transmission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B067C-CFFA-4A63-936E-F8E2B62AA6D5}"/>
              </a:ext>
            </a:extLst>
          </p:cNvPr>
          <p:cNvSpPr txBox="1"/>
          <p:nvPr/>
        </p:nvSpPr>
        <p:spPr>
          <a:xfrm>
            <a:off x="2140584" y="2994961"/>
            <a:ext cx="178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07B5"/>
                </a:solidFill>
              </a:rPr>
              <a:t>Putatively adaptive alleles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4AA3372-A261-4833-85C4-383331524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5138442"/>
            <a:ext cx="10779447" cy="46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93E1-C005-4515-AD18-A3C28765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389" y="284607"/>
            <a:ext cx="7729728" cy="1188720"/>
          </a:xfrm>
        </p:spPr>
        <p:txBody>
          <a:bodyPr/>
          <a:lstStyle/>
          <a:p>
            <a:r>
              <a:rPr lang="en-US" dirty="0"/>
              <a:t>Putatively adaptive </a:t>
            </a:r>
            <a:r>
              <a:rPr lang="en-US" dirty="0" err="1"/>
              <a:t>alelles</a:t>
            </a:r>
            <a:r>
              <a:rPr lang="en-US" dirty="0"/>
              <a:t> not consistent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498C-9C23-4575-8DAF-CE63E0AD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1CB38E8-AE0B-41F7-9322-EF42F3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330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D4D7-EC97-4714-BB1F-2D1AB83C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743B6B5-DFAF-41E8-A70F-AF453644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6" y="515941"/>
            <a:ext cx="5756914" cy="57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18307-5C40-44A3-B12B-EAFD3CE9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2393442"/>
            <a:ext cx="344728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Global phylogeny (subset, n = 100)</a:t>
            </a:r>
          </a:p>
        </p:txBody>
      </p:sp>
      <p:pic>
        <p:nvPicPr>
          <p:cNvPr id="1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AFF053-54A0-4040-92EB-11DA97BA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-339853"/>
            <a:ext cx="7537706" cy="75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994025" y="2589050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9A941B3-21DB-4D9D-A4CF-DF6A3BDFD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91" y="2953200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790050" y="2791936"/>
            <a:ext cx="208663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685770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D76C7-5056-4DAE-829D-3534A096349C}"/>
              </a:ext>
            </a:extLst>
          </p:cNvPr>
          <p:cNvSpPr/>
          <p:nvPr/>
        </p:nvSpPr>
        <p:spPr>
          <a:xfrm>
            <a:off x="6581387" y="2791936"/>
            <a:ext cx="100463" cy="324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B782E-F9F7-4129-9AB4-7DE68E5C16F9}"/>
              </a:ext>
            </a:extLst>
          </p:cNvPr>
          <p:cNvSpPr/>
          <p:nvPr/>
        </p:nvSpPr>
        <p:spPr>
          <a:xfrm>
            <a:off x="6681850" y="2791936"/>
            <a:ext cx="108200" cy="324000"/>
          </a:xfrm>
          <a:prstGeom prst="rect">
            <a:avLst/>
          </a:prstGeom>
          <a:solidFill>
            <a:srgbClr val="B808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65D644-86C1-43DA-A40B-9653132DD02F}"/>
              </a:ext>
            </a:extLst>
          </p:cNvPr>
          <p:cNvSpPr txBox="1"/>
          <p:nvPr/>
        </p:nvSpPr>
        <p:spPr>
          <a:xfrm rot="16200000">
            <a:off x="6426876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FBB8C3-E39A-42F6-A8EA-EA4A9FE465FD}"/>
              </a:ext>
            </a:extLst>
          </p:cNvPr>
          <p:cNvSpPr txBox="1"/>
          <p:nvPr/>
        </p:nvSpPr>
        <p:spPr>
          <a:xfrm rot="16200000">
            <a:off x="6532988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732914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576892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526531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63108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583842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470219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437D8-E6D3-4A24-B439-62F5A02EDFB7}"/>
              </a:ext>
            </a:extLst>
          </p:cNvPr>
          <p:cNvSpPr txBox="1"/>
          <p:nvPr/>
        </p:nvSpPr>
        <p:spPr>
          <a:xfrm rot="16200000">
            <a:off x="5368453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677355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903113" y="2796822"/>
            <a:ext cx="12325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5B9BF4-A0B0-4517-B995-061190B0753B}"/>
              </a:ext>
            </a:extLst>
          </p:cNvPr>
          <p:cNvSpPr/>
          <p:nvPr/>
        </p:nvSpPr>
        <p:spPr>
          <a:xfrm>
            <a:off x="4156363" y="2791936"/>
            <a:ext cx="52169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678057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D56C3-6D96-4D67-BF65-420A1CBC14D9}"/>
              </a:ext>
            </a:extLst>
          </p:cNvPr>
          <p:cNvSpPr/>
          <p:nvPr/>
        </p:nvSpPr>
        <p:spPr>
          <a:xfrm>
            <a:off x="5939297" y="2791936"/>
            <a:ext cx="642090" cy="324000"/>
          </a:xfrm>
          <a:prstGeom prst="rect">
            <a:avLst/>
          </a:prstGeom>
          <a:solidFill>
            <a:srgbClr val="BE40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998713" y="2791936"/>
            <a:ext cx="108200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7106913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7315576" y="2791936"/>
            <a:ext cx="319241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751542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4208130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82257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106493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B2431-3081-43D2-AC2E-714EBAA3ADF0}"/>
              </a:ext>
            </a:extLst>
          </p:cNvPr>
          <p:cNvSpPr txBox="1"/>
          <p:nvPr/>
        </p:nvSpPr>
        <p:spPr>
          <a:xfrm rot="16200000">
            <a:off x="6048097" y="2846212"/>
            <a:ext cx="417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841366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998765" y="2868564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ORF8-N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266585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</p:spTree>
    <p:extLst>
      <p:ext uri="{BB962C8B-B14F-4D97-AF65-F5344CB8AC3E}">
        <p14:creationId xmlns:p14="http://schemas.microsoft.com/office/powerpoint/2010/main" val="297615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649790" y="2736232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9F7FC20-514F-48D0-A62D-91073E78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64" y="2822629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280622" y="2794174"/>
            <a:ext cx="287091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210925" y="2859632"/>
            <a:ext cx="4172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687144" y="2792063"/>
            <a:ext cx="39583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683326" y="285998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195651" y="2792844"/>
            <a:ext cx="20573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401382" y="2792063"/>
            <a:ext cx="28527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6079027" y="2792776"/>
            <a:ext cx="20184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331659" y="2862345"/>
            <a:ext cx="4368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973816" y="2870135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NSP15a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223677" y="2789715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2629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568359" y="2793914"/>
            <a:ext cx="184666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6748981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6957644" y="2791936"/>
            <a:ext cx="677173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091010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447994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640833" y="286087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087619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AEC6C-EFC5-4952-B30A-5F9EC42E00E1}"/>
              </a:ext>
            </a:extLst>
          </p:cNvPr>
          <p:cNvSpPr/>
          <p:nvPr/>
        </p:nvSpPr>
        <p:spPr>
          <a:xfrm>
            <a:off x="5011289" y="2792024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A71CC-CE91-4ECF-B13A-D4525181D1D7}"/>
              </a:ext>
            </a:extLst>
          </p:cNvPr>
          <p:cNvSpPr/>
          <p:nvPr/>
        </p:nvSpPr>
        <p:spPr>
          <a:xfrm>
            <a:off x="4804193" y="2791033"/>
            <a:ext cx="20573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2BC3B4-ABD0-4EF9-AE80-919488CB80EF}"/>
              </a:ext>
            </a:extLst>
          </p:cNvPr>
          <p:cNvSpPr/>
          <p:nvPr/>
        </p:nvSpPr>
        <p:spPr>
          <a:xfrm>
            <a:off x="4618465" y="2789715"/>
            <a:ext cx="18992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26AA60-5419-4B76-857F-85BBFC8F9210}"/>
              </a:ext>
            </a:extLst>
          </p:cNvPr>
          <p:cNvSpPr/>
          <p:nvPr/>
        </p:nvSpPr>
        <p:spPr>
          <a:xfrm>
            <a:off x="3825006" y="2790194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988142-3C71-4641-A4EB-A29E0C88B4D5}"/>
              </a:ext>
            </a:extLst>
          </p:cNvPr>
          <p:cNvSpPr/>
          <p:nvPr/>
        </p:nvSpPr>
        <p:spPr>
          <a:xfrm>
            <a:off x="3435319" y="2791033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336610" y="2790321"/>
            <a:ext cx="10816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179678" y="285938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3817687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B53C4B-2187-4D7F-996C-476616094740}"/>
              </a:ext>
            </a:extLst>
          </p:cNvPr>
          <p:cNvSpPr txBox="1"/>
          <p:nvPr/>
        </p:nvSpPr>
        <p:spPr>
          <a:xfrm rot="16200000">
            <a:off x="3422342" y="285938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8A732-8F99-486E-A306-A2DDFBA3D48D}"/>
              </a:ext>
            </a:extLst>
          </p:cNvPr>
          <p:cNvSpPr txBox="1"/>
          <p:nvPr/>
        </p:nvSpPr>
        <p:spPr>
          <a:xfrm rot="16200000">
            <a:off x="4215458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F42ABD-E262-48A2-AB63-B7F2079B48DB}"/>
              </a:ext>
            </a:extLst>
          </p:cNvPr>
          <p:cNvSpPr txBox="1"/>
          <p:nvPr/>
        </p:nvSpPr>
        <p:spPr>
          <a:xfrm rot="16200000">
            <a:off x="4506247" y="2864624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NSP5a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99086" y="2863496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1156ED-A871-4E59-86B7-2822BBACDC35}"/>
              </a:ext>
            </a:extLst>
          </p:cNvPr>
          <p:cNvSpPr txBox="1"/>
          <p:nvPr/>
        </p:nvSpPr>
        <p:spPr>
          <a:xfrm rot="16200000">
            <a:off x="4847642" y="286402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6A0C47-B7E1-4EDD-93CE-4A00AE008547}"/>
              </a:ext>
            </a:extLst>
          </p:cNvPr>
          <p:cNvSpPr txBox="1"/>
          <p:nvPr/>
        </p:nvSpPr>
        <p:spPr>
          <a:xfrm rot="16200000">
            <a:off x="4939975" y="286481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NSP8</a:t>
            </a:r>
          </a:p>
        </p:txBody>
      </p:sp>
    </p:spTree>
    <p:extLst>
      <p:ext uri="{BB962C8B-B14F-4D97-AF65-F5344CB8AC3E}">
        <p14:creationId xmlns:p14="http://schemas.microsoft.com/office/powerpoint/2010/main" val="396082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61AA56E-E8BE-4703-9D35-46677436B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r="7084" b="-1"/>
          <a:stretch/>
        </p:blipFill>
        <p:spPr>
          <a:xfrm>
            <a:off x="20" y="4573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08DA-D87E-4DBF-BD6A-320203AE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human backgrounds for different Analyses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AE4183-6820-43B4-B402-2B43827B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84322"/>
              </p:ext>
            </p:extLst>
          </p:nvPr>
        </p:nvGraphicFramePr>
        <p:xfrm>
          <a:off x="2231136" y="125306"/>
          <a:ext cx="8128000" cy="850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351952980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21535719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9803791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9242043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005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7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Allele frequency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from each lineage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Homoplasy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38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Mutation rate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05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in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35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Identifying pre-jump mutations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 same lineage and 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5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81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63F8-74C4-44AA-9115-212DD30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006" y="130302"/>
            <a:ext cx="7729728" cy="1188720"/>
          </a:xfrm>
        </p:spPr>
        <p:txBody>
          <a:bodyPr/>
          <a:lstStyle/>
          <a:p>
            <a:r>
              <a:rPr lang="en-US" dirty="0"/>
              <a:t>Temporal signal in three mink clusters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C6D7215-F6BD-49D4-B9D7-ADF4C89E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901"/>
            <a:ext cx="3871278" cy="387127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A3D88F3-399C-498F-B6F9-E29D57C5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67" y="1813901"/>
            <a:ext cx="3871278" cy="3871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CE339-DE95-4A28-B5CD-0A55002197A1}"/>
              </a:ext>
            </a:extLst>
          </p:cNvPr>
          <p:cNvSpPr txBox="1"/>
          <p:nvPr/>
        </p:nvSpPr>
        <p:spPr>
          <a:xfrm>
            <a:off x="7742556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82DB3-7547-43FF-8F7D-0314A6B1F3B5}"/>
              </a:ext>
            </a:extLst>
          </p:cNvPr>
          <p:cNvSpPr txBox="1"/>
          <p:nvPr/>
        </p:nvSpPr>
        <p:spPr>
          <a:xfrm>
            <a:off x="-79693" y="5685179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 cluster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FAEF2EA-E435-48AD-B1BD-8B9D16A2B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78" y="1813901"/>
            <a:ext cx="3871278" cy="3871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255481-D9DC-4007-BA4C-57D323DF0B59}"/>
              </a:ext>
            </a:extLst>
          </p:cNvPr>
          <p:cNvSpPr txBox="1"/>
          <p:nvPr/>
        </p:nvSpPr>
        <p:spPr>
          <a:xfrm>
            <a:off x="3871278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 cluster</a:t>
            </a:r>
          </a:p>
        </p:txBody>
      </p:sp>
    </p:spTree>
    <p:extLst>
      <p:ext uri="{BB962C8B-B14F-4D97-AF65-F5344CB8AC3E}">
        <p14:creationId xmlns:p14="http://schemas.microsoft.com/office/powerpoint/2010/main" val="925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64CDF-FB60-45B4-BD11-20E2033A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Results from </a:t>
            </a:r>
            <a:r>
              <a:rPr lang="en-US" dirty="0" err="1"/>
              <a:t>dutch</a:t>
            </a:r>
            <a:r>
              <a:rPr lang="en-US" dirty="0"/>
              <a:t> mink paper</a:t>
            </a:r>
          </a:p>
        </p:txBody>
      </p:sp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3D713111-25BD-4F2A-A361-B033FAD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" y="1146263"/>
            <a:ext cx="10271760" cy="31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64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EB01-64B3-4A1A-923A-086CC716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Netherlands human + mink </a:t>
            </a:r>
            <a:r>
              <a:rPr lang="en-US" dirty="0" err="1"/>
              <a:t>dedup</a:t>
            </a:r>
            <a:r>
              <a:rPr lang="en-US" dirty="0"/>
              <a:t> unambiguous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8C6A6-E686-4615-8D42-0423977B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56" y="2153412"/>
            <a:ext cx="7729728" cy="3101983"/>
          </a:xfrm>
        </p:spPr>
        <p:txBody>
          <a:bodyPr/>
          <a:lstStyle/>
          <a:p>
            <a:r>
              <a:rPr lang="en-US" dirty="0"/>
              <a:t>2019-11-10 (2019-10-27 - 2019-11-25)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8A0-BEBC-496A-8EE7-4E2E844A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1" y="2637664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7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757304-17EA-489A-B531-763763E81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37" y="1535854"/>
            <a:ext cx="7349065" cy="524933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6B4B8DE-3CA5-41F4-A9E6-1D3A4BC70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C282D-BCC4-4A30-9355-2B2B5D33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68" y="244602"/>
            <a:ext cx="10341864" cy="1188720"/>
          </a:xfrm>
        </p:spPr>
        <p:txBody>
          <a:bodyPr/>
          <a:lstStyle/>
          <a:p>
            <a:r>
              <a:rPr lang="en-US" dirty="0"/>
              <a:t>No detectable change to substitution rates</a:t>
            </a:r>
          </a:p>
        </p:txBody>
      </p:sp>
    </p:spTree>
    <p:extLst>
      <p:ext uri="{BB962C8B-B14F-4D97-AF65-F5344CB8AC3E}">
        <p14:creationId xmlns:p14="http://schemas.microsoft.com/office/powerpoint/2010/main" val="112586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1236757" y="0"/>
            <a:ext cx="1027361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44B4AF3-362D-4AC4-9B4C-D2716C7E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7715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C757B-A100-45EF-ACEE-805F063F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39" y="1857411"/>
            <a:ext cx="952500" cy="2314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326" y="3923728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23" y="1032103"/>
            <a:ext cx="124931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0096832" y="1833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0271812" y="5207176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D5672-AB05-4499-A17D-104C7DE03CC1}"/>
              </a:ext>
            </a:extLst>
          </p:cNvPr>
          <p:cNvSpPr txBox="1"/>
          <p:nvPr/>
        </p:nvSpPr>
        <p:spPr>
          <a:xfrm>
            <a:off x="1304412" y="4436828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B6F6D-3BF8-421B-BC33-1A8CE0D9E3F7}"/>
              </a:ext>
            </a:extLst>
          </p:cNvPr>
          <p:cNvSpPr txBox="1"/>
          <p:nvPr/>
        </p:nvSpPr>
        <p:spPr>
          <a:xfrm>
            <a:off x="1304412" y="1308613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711</a:t>
            </a:r>
          </a:p>
        </p:txBody>
      </p:sp>
    </p:spTree>
    <p:extLst>
      <p:ext uri="{BB962C8B-B14F-4D97-AF65-F5344CB8AC3E}">
        <p14:creationId xmlns:p14="http://schemas.microsoft.com/office/powerpoint/2010/main" val="382015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2BA6-5582-4447-92E2-A9CF7BFF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PROVEan</a:t>
            </a:r>
            <a:r>
              <a:rPr lang="en-US" dirty="0"/>
              <a:t>: candidate host-adaptive mutations affect structure/function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90DC-3473-4221-BF84-CBFCA364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695767"/>
            <a:ext cx="2933700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FB2DE-5F49-4184-90D4-6676B70C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6" y="3105341"/>
            <a:ext cx="275272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2829B-6048-48DF-80B5-D7D06DAD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45" y="5478970"/>
            <a:ext cx="2905125" cy="82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BDFCA4-C32C-455A-8FB3-807A309C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467" y="2926080"/>
            <a:ext cx="291465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A5635-AB5C-4CD8-B21F-A47598AD1E06}"/>
              </a:ext>
            </a:extLst>
          </p:cNvPr>
          <p:cNvSpPr txBox="1"/>
          <p:nvPr/>
        </p:nvSpPr>
        <p:spPr>
          <a:xfrm>
            <a:off x="857250" y="2377440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ORF1ab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AA79C-114F-4874-98A0-10D4DC35CFEC}"/>
              </a:ext>
            </a:extLst>
          </p:cNvPr>
          <p:cNvSpPr txBox="1"/>
          <p:nvPr/>
        </p:nvSpPr>
        <p:spPr>
          <a:xfrm>
            <a:off x="4589145" y="2746772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Spike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60214-74FB-4B96-AA5B-04BD17030C72}"/>
              </a:ext>
            </a:extLst>
          </p:cNvPr>
          <p:cNvSpPr txBox="1"/>
          <p:nvPr/>
        </p:nvSpPr>
        <p:spPr>
          <a:xfrm>
            <a:off x="8210550" y="2556748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ORF3a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C538B-ABD5-4129-8BA9-425CF20C00E1}"/>
              </a:ext>
            </a:extLst>
          </p:cNvPr>
          <p:cNvSpPr txBox="1"/>
          <p:nvPr/>
        </p:nvSpPr>
        <p:spPr>
          <a:xfrm>
            <a:off x="4589144" y="5109638"/>
            <a:ext cx="18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Nucleocapsid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65895-8ECC-45D3-99E3-10B67AB9F99E}"/>
              </a:ext>
            </a:extLst>
          </p:cNvPr>
          <p:cNvSpPr txBox="1"/>
          <p:nvPr/>
        </p:nvSpPr>
        <p:spPr>
          <a:xfrm>
            <a:off x="4665346" y="4200716"/>
            <a:ext cx="262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N501Y -0.090 </a:t>
            </a:r>
          </a:p>
        </p:txBody>
      </p:sp>
    </p:spTree>
    <p:extLst>
      <p:ext uri="{BB962C8B-B14F-4D97-AF65-F5344CB8AC3E}">
        <p14:creationId xmlns:p14="http://schemas.microsoft.com/office/powerpoint/2010/main" val="416632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(n=789)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5EDE20-B524-41D6-A903-8EA2D975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E3D356-045C-4ABB-8BB5-A46D0A3A33B6}"/>
              </a:ext>
            </a:extLst>
          </p:cNvPr>
          <p:cNvSpPr/>
          <p:nvPr/>
        </p:nvSpPr>
        <p:spPr>
          <a:xfrm>
            <a:off x="384047" y="546354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3845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8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-1" y="-4768664"/>
            <a:ext cx="12498778" cy="1208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DD93810-F2CE-4468-93F9-7B9DDEBC8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87" y="-81228"/>
            <a:ext cx="5486411" cy="4114808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C322583-BBB0-4398-9A62-4DF7FB5E9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44" y="-4773642"/>
            <a:ext cx="5486411" cy="4114808"/>
          </a:xfrm>
          <a:prstGeom prst="rect">
            <a:avLst/>
          </a:prstGeom>
        </p:spPr>
      </p:pic>
      <p:pic>
        <p:nvPicPr>
          <p:cNvPr id="51" name="Picture 50" descr="Chart, scatter chart&#10;&#10;Description automatically generated">
            <a:extLst>
              <a:ext uri="{FF2B5EF4-FFF2-40B4-BE49-F238E27FC236}">
                <a16:creationId xmlns:a16="http://schemas.microsoft.com/office/drawing/2014/main" id="{5D6CF5D5-483F-458A-9FAC-BC113DC0E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40" y="-4743836"/>
            <a:ext cx="4572009" cy="3657607"/>
          </a:xfrm>
          <a:prstGeom prst="rect">
            <a:avLst/>
          </a:prstGeom>
        </p:spPr>
      </p:pic>
      <p:pic>
        <p:nvPicPr>
          <p:cNvPr id="49" name="Picture 48" descr="Chart, scatter chart&#10;&#10;Description automatically generated">
            <a:extLst>
              <a:ext uri="{FF2B5EF4-FFF2-40B4-BE49-F238E27FC236}">
                <a16:creationId xmlns:a16="http://schemas.microsoft.com/office/drawing/2014/main" id="{5430DB45-BCE4-4EB8-BA29-85D60CDB5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76" y="-72058"/>
            <a:ext cx="4572009" cy="3657607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70E991D0-5447-411B-9B57-B3D2770CF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7" y="4191916"/>
            <a:ext cx="11965882" cy="299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5471" y="863203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465" y="-3430925"/>
            <a:ext cx="1127861" cy="6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1499974" y="-2629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928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1432957" y="2146651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95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44E6A-EF0C-42EE-899D-856F483C7AD1}"/>
              </a:ext>
            </a:extLst>
          </p:cNvPr>
          <p:cNvGrpSpPr/>
          <p:nvPr/>
        </p:nvGrpSpPr>
        <p:grpSpPr>
          <a:xfrm>
            <a:off x="163984" y="-2473533"/>
            <a:ext cx="998802" cy="3497547"/>
            <a:chOff x="1304412" y="1308613"/>
            <a:chExt cx="998802" cy="34975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C757B-A100-45EF-ACEE-805F063F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9939" y="1857411"/>
              <a:ext cx="952500" cy="23145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ED5672-AB05-4499-A17D-104C7DE03CC1}"/>
                </a:ext>
              </a:extLst>
            </p:cNvPr>
            <p:cNvSpPr txBox="1"/>
            <p:nvPr/>
          </p:nvSpPr>
          <p:spPr>
            <a:xfrm>
              <a:off x="1304412" y="4436828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94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B6F6D-3BF8-421B-BC33-1A8CE0D9E3F7}"/>
                </a:ext>
              </a:extLst>
            </p:cNvPr>
            <p:cNvSpPr txBox="1"/>
            <p:nvPr/>
          </p:nvSpPr>
          <p:spPr>
            <a:xfrm>
              <a:off x="1304412" y="1308613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835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4B0F95-E67C-4F0E-AF8B-4103AFC9A206}"/>
              </a:ext>
            </a:extLst>
          </p:cNvPr>
          <p:cNvSpPr/>
          <p:nvPr/>
        </p:nvSpPr>
        <p:spPr>
          <a:xfrm>
            <a:off x="3054096" y="-1301673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FCB693-66E3-443B-956E-3FFB0270C19A}"/>
              </a:ext>
            </a:extLst>
          </p:cNvPr>
          <p:cNvSpPr/>
          <p:nvPr/>
        </p:nvSpPr>
        <p:spPr>
          <a:xfrm>
            <a:off x="8677628" y="-877120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72516-29DE-4666-A686-89109BADE009}"/>
              </a:ext>
            </a:extLst>
          </p:cNvPr>
          <p:cNvSpPr txBox="1"/>
          <p:nvPr/>
        </p:nvSpPr>
        <p:spPr>
          <a:xfrm>
            <a:off x="801302" y="-4777019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B7F10-0660-40F6-B9B4-4781E600651B}"/>
              </a:ext>
            </a:extLst>
          </p:cNvPr>
          <p:cNvSpPr txBox="1"/>
          <p:nvPr/>
        </p:nvSpPr>
        <p:spPr>
          <a:xfrm>
            <a:off x="956150" y="-122272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1AAF5-DC86-4329-B726-E38506DA496A}"/>
              </a:ext>
            </a:extLst>
          </p:cNvPr>
          <p:cNvSpPr txBox="1"/>
          <p:nvPr/>
        </p:nvSpPr>
        <p:spPr>
          <a:xfrm>
            <a:off x="5738031" y="-4765005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903713-3602-40C7-A24A-4B217055626C}"/>
              </a:ext>
            </a:extLst>
          </p:cNvPr>
          <p:cNvSpPr txBox="1"/>
          <p:nvPr/>
        </p:nvSpPr>
        <p:spPr>
          <a:xfrm>
            <a:off x="5746414" y="-143298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FEC95C-0594-4585-9352-7D9A96E725E1}"/>
              </a:ext>
            </a:extLst>
          </p:cNvPr>
          <p:cNvSpPr txBox="1"/>
          <p:nvPr/>
        </p:nvSpPr>
        <p:spPr>
          <a:xfrm>
            <a:off x="78335" y="3801512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(e)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3D0AB-FD2F-4BF5-8B8B-A6B525351939}"/>
              </a:ext>
            </a:extLst>
          </p:cNvPr>
          <p:cNvSpPr/>
          <p:nvPr/>
        </p:nvSpPr>
        <p:spPr>
          <a:xfrm>
            <a:off x="6307666" y="-4353561"/>
            <a:ext cx="1371601" cy="65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FD41D9-3914-4F4D-8483-B6B65B383A96}"/>
              </a:ext>
            </a:extLst>
          </p:cNvPr>
          <p:cNvSpPr/>
          <p:nvPr/>
        </p:nvSpPr>
        <p:spPr>
          <a:xfrm>
            <a:off x="6532564" y="311873"/>
            <a:ext cx="1299104" cy="961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C4B13D-A33D-41A9-8C94-A56E02770C5A}"/>
              </a:ext>
            </a:extLst>
          </p:cNvPr>
          <p:cNvSpPr/>
          <p:nvPr/>
        </p:nvSpPr>
        <p:spPr>
          <a:xfrm>
            <a:off x="6532564" y="0"/>
            <a:ext cx="1299104" cy="209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D49A67-9E39-41A5-AF9A-580251F21202}"/>
              </a:ext>
            </a:extLst>
          </p:cNvPr>
          <p:cNvSpPr/>
          <p:nvPr/>
        </p:nvSpPr>
        <p:spPr>
          <a:xfrm>
            <a:off x="6532564" y="415925"/>
            <a:ext cx="1299104" cy="96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B19822D-3447-4370-951C-3E54E601B5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2772" y="-823541"/>
            <a:ext cx="3055248" cy="608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EC64395-B990-4B59-B790-8B8BAA8ECA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3417" y="-1189129"/>
            <a:ext cx="3890418" cy="4125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9C2493-9B2C-4FAB-BB89-3DB0ED605A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0045" y="-874093"/>
            <a:ext cx="3717396" cy="74347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98A94B9-12B6-4123-A8B9-EF4A0833CCA9}"/>
              </a:ext>
            </a:extLst>
          </p:cNvPr>
          <p:cNvSpPr/>
          <p:nvPr/>
        </p:nvSpPr>
        <p:spPr>
          <a:xfrm>
            <a:off x="6307666" y="-4696433"/>
            <a:ext cx="1371601" cy="18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4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2FA4E57-BCC2-4011-93B5-C70D6263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" y="-7647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F31DA-854A-4BAC-9E69-F81EC1C204C4}"/>
              </a:ext>
            </a:extLst>
          </p:cNvPr>
          <p:cNvSpPr/>
          <p:nvPr/>
        </p:nvSpPr>
        <p:spPr>
          <a:xfrm>
            <a:off x="4641574" y="2077278"/>
            <a:ext cx="1171575" cy="2554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D3FF2-5839-488E-95D0-DEFCA76A9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84" y="5110198"/>
            <a:ext cx="2368422" cy="1697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E5E5B-59D1-4B95-AF19-BF4D9F8C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786" y="3532778"/>
            <a:ext cx="1096046" cy="1468402"/>
          </a:xfrm>
          <a:prstGeom prst="rect">
            <a:avLst/>
          </a:prstGeom>
        </p:spPr>
      </p:pic>
      <p:pic>
        <p:nvPicPr>
          <p:cNvPr id="1028" name="Picture 4" descr="Dog Silhouette Wallpapers - Top Free Dog Silhouette Backgrounds -  WallpaperAccess">
            <a:extLst>
              <a:ext uri="{FF2B5EF4-FFF2-40B4-BE49-F238E27FC236}">
                <a16:creationId xmlns:a16="http://schemas.microsoft.com/office/drawing/2014/main" id="{40AC7B9E-3684-4429-BDCB-B015FBC5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09226" y="5375147"/>
            <a:ext cx="245632" cy="23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Cat Silhouette Transparent, Download Free Cat Silhouette Transparent  png images, Free ClipArts on Clipart Library">
            <a:extLst>
              <a:ext uri="{FF2B5EF4-FFF2-40B4-BE49-F238E27FC236}">
                <a16:creationId xmlns:a16="http://schemas.microsoft.com/office/drawing/2014/main" id="{52EF4828-99EF-4287-83CB-CED6547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73" y="5625139"/>
            <a:ext cx="249687" cy="26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ol Hamster Sticker">
            <a:extLst>
              <a:ext uri="{FF2B5EF4-FFF2-40B4-BE49-F238E27FC236}">
                <a16:creationId xmlns:a16="http://schemas.microsoft.com/office/drawing/2014/main" id="{732E8F6E-E123-4E1A-9AFE-92B34371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61" y="5860822"/>
            <a:ext cx="223600" cy="2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F12-0573-4114-9FB5-5E8984F47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7090" y="6220647"/>
            <a:ext cx="197696" cy="299731"/>
          </a:xfrm>
          <a:prstGeom prst="rect">
            <a:avLst/>
          </a:prstGeom>
        </p:spPr>
      </p:pic>
      <p:pic>
        <p:nvPicPr>
          <p:cNvPr id="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DA04EBE8-03C2-44E3-BAE3-8CCC6CE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583" y="6078858"/>
            <a:ext cx="298355" cy="16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ion Silhouette PNG Clip Art Image​ | Gallery Yopriceville - High-Quality  Free Images and Transparent PNG Clipart">
            <a:extLst>
              <a:ext uri="{FF2B5EF4-FFF2-40B4-BE49-F238E27FC236}">
                <a16:creationId xmlns:a16="http://schemas.microsoft.com/office/drawing/2014/main" id="{3A8E3FBC-2654-447F-B6A5-ECE9745A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58" y="6506143"/>
            <a:ext cx="316495" cy="20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4CF94246-8793-4852-8436-9B26DF1D91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6" y="-764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2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936536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865D1F65-B2FC-46C8-8F2F-2684A6A4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" y="123620"/>
            <a:ext cx="5486411" cy="3657607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0692290F-2735-4A31-ACC5-72794949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0" y="3733583"/>
            <a:ext cx="5486411" cy="3657607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E9530CA-4B36-4208-AAD1-EFA942758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9" y="3747545"/>
            <a:ext cx="5486411" cy="36576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D67E6C3-81A0-47BA-A7F7-93AE785DD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50" y="3722528"/>
            <a:ext cx="5486411" cy="365760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263EB6-1EB5-4B2A-B35E-2F0F7B719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1" y="95697"/>
            <a:ext cx="5486411" cy="3657607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43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1F963-C990-4B9D-A7C4-423DEA88C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8401" y="4057912"/>
            <a:ext cx="157162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EAFBF4-A35A-4BEA-8116-9B9927A232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8345" y="454497"/>
            <a:ext cx="110490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15D213-A6A3-4990-A51A-5FA379C124E4}"/>
              </a:ext>
            </a:extLst>
          </p:cNvPr>
          <p:cNvSpPr txBox="1"/>
          <p:nvPr/>
        </p:nvSpPr>
        <p:spPr>
          <a:xfrm>
            <a:off x="207086" y="3384351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02908-2D50-40A3-9E24-E7529852D47E}"/>
              </a:ext>
            </a:extLst>
          </p:cNvPr>
          <p:cNvSpPr txBox="1"/>
          <p:nvPr/>
        </p:nvSpPr>
        <p:spPr>
          <a:xfrm>
            <a:off x="6231590" y="3374892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D6ADD-A59A-4475-B5EF-0755374C9975}"/>
              </a:ext>
            </a:extLst>
          </p:cNvPr>
          <p:cNvSpPr txBox="1"/>
          <p:nvPr/>
        </p:nvSpPr>
        <p:spPr>
          <a:xfrm>
            <a:off x="0" y="1808922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835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D18F0-C356-450B-A0B3-EB3734B04A5A}"/>
              </a:ext>
            </a:extLst>
          </p:cNvPr>
          <p:cNvSpPr txBox="1"/>
          <p:nvPr/>
        </p:nvSpPr>
        <p:spPr>
          <a:xfrm>
            <a:off x="0" y="2897016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928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E9498-9C57-42A6-BEE9-B4A1F90F8B87}"/>
              </a:ext>
            </a:extLst>
          </p:cNvPr>
          <p:cNvSpPr txBox="1"/>
          <p:nvPr/>
        </p:nvSpPr>
        <p:spPr>
          <a:xfrm>
            <a:off x="12469" y="5176865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94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A1917-1F54-49D3-9C06-3E5430AA90D2}"/>
              </a:ext>
            </a:extLst>
          </p:cNvPr>
          <p:cNvSpPr txBox="1"/>
          <p:nvPr/>
        </p:nvSpPr>
        <p:spPr>
          <a:xfrm>
            <a:off x="3562" y="6818774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95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16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26568" y="-2425981"/>
            <a:ext cx="10200232" cy="1149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 descr="Chart, scatter chart&#10;&#10;Description automatically generated">
            <a:extLst>
              <a:ext uri="{FF2B5EF4-FFF2-40B4-BE49-F238E27FC236}">
                <a16:creationId xmlns:a16="http://schemas.microsoft.com/office/drawing/2014/main" id="{FB78E5E5-58FE-4971-8FAF-A0737A548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8" y="2808997"/>
            <a:ext cx="9756320" cy="3001944"/>
          </a:xfrm>
          <a:prstGeom prst="rect">
            <a:avLst/>
          </a:prstGeom>
        </p:spPr>
      </p:pic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B3C31835-4E5A-4093-8F5C-F3CB729C9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8" y="5975821"/>
            <a:ext cx="10050856" cy="3092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1EF7A-F45D-40D7-A2C3-5B1AC2C408A7}"/>
              </a:ext>
            </a:extLst>
          </p:cNvPr>
          <p:cNvSpPr txBox="1"/>
          <p:nvPr/>
        </p:nvSpPr>
        <p:spPr>
          <a:xfrm>
            <a:off x="965200" y="2643439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BC71D-22A4-4060-A780-C526F01F9176}"/>
              </a:ext>
            </a:extLst>
          </p:cNvPr>
          <p:cNvSpPr/>
          <p:nvPr/>
        </p:nvSpPr>
        <p:spPr>
          <a:xfrm>
            <a:off x="1823998" y="6238813"/>
            <a:ext cx="235924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CFCCB6-95B1-4AFD-9EBB-29F31342C425}"/>
              </a:ext>
            </a:extLst>
          </p:cNvPr>
          <p:cNvSpPr/>
          <p:nvPr/>
        </p:nvSpPr>
        <p:spPr>
          <a:xfrm flipV="1">
            <a:off x="1650677" y="7952156"/>
            <a:ext cx="415087" cy="45940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E854E-0C3E-4C40-A73E-3799B9985D91}"/>
              </a:ext>
            </a:extLst>
          </p:cNvPr>
          <p:cNvSpPr/>
          <p:nvPr/>
        </p:nvSpPr>
        <p:spPr>
          <a:xfrm>
            <a:off x="4039352" y="7079085"/>
            <a:ext cx="539252" cy="34487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697109-71A6-47AB-8431-B1BC78234B4B}"/>
              </a:ext>
            </a:extLst>
          </p:cNvPr>
          <p:cNvSpPr/>
          <p:nvPr/>
        </p:nvSpPr>
        <p:spPr>
          <a:xfrm>
            <a:off x="4338190" y="6221207"/>
            <a:ext cx="240413" cy="1032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33DFEA-0058-4329-8781-640B7269EC67}"/>
              </a:ext>
            </a:extLst>
          </p:cNvPr>
          <p:cNvSpPr/>
          <p:nvPr/>
        </p:nvSpPr>
        <p:spPr>
          <a:xfrm>
            <a:off x="4238225" y="6914619"/>
            <a:ext cx="340379" cy="83780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06A68B-3164-47F6-9C1B-4D48E3AA4036}"/>
              </a:ext>
            </a:extLst>
          </p:cNvPr>
          <p:cNvSpPr/>
          <p:nvPr/>
        </p:nvSpPr>
        <p:spPr>
          <a:xfrm>
            <a:off x="4196296" y="8093809"/>
            <a:ext cx="37791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591D16-8709-4169-BA54-D73829AA9D8C}"/>
              </a:ext>
            </a:extLst>
          </p:cNvPr>
          <p:cNvSpPr/>
          <p:nvPr/>
        </p:nvSpPr>
        <p:spPr>
          <a:xfrm>
            <a:off x="4200686" y="8341005"/>
            <a:ext cx="377917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8E9579-2690-4DC6-9EF9-4ADD8C6D2344}"/>
              </a:ext>
            </a:extLst>
          </p:cNvPr>
          <p:cNvSpPr/>
          <p:nvPr/>
        </p:nvSpPr>
        <p:spPr>
          <a:xfrm>
            <a:off x="6849642" y="6256405"/>
            <a:ext cx="240413" cy="1166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C8F06-42BE-4988-910A-85CE0EF993DD}"/>
              </a:ext>
            </a:extLst>
          </p:cNvPr>
          <p:cNvSpPr/>
          <p:nvPr/>
        </p:nvSpPr>
        <p:spPr>
          <a:xfrm>
            <a:off x="9372770" y="6230762"/>
            <a:ext cx="229199" cy="1032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EE5CAD6-6058-4EA1-8AA2-E437913184DF}"/>
              </a:ext>
            </a:extLst>
          </p:cNvPr>
          <p:cNvSpPr/>
          <p:nvPr/>
        </p:nvSpPr>
        <p:spPr>
          <a:xfrm>
            <a:off x="9193191" y="7215541"/>
            <a:ext cx="408778" cy="11455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CEA7A4-7177-45F6-AC47-57E0904EBCF6}"/>
              </a:ext>
            </a:extLst>
          </p:cNvPr>
          <p:cNvSpPr/>
          <p:nvPr/>
        </p:nvSpPr>
        <p:spPr>
          <a:xfrm>
            <a:off x="9187600" y="7870826"/>
            <a:ext cx="413113" cy="6504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3FC91F-B92D-43F4-806F-00EDE427A706}"/>
              </a:ext>
            </a:extLst>
          </p:cNvPr>
          <p:cNvSpPr txBox="1"/>
          <p:nvPr/>
        </p:nvSpPr>
        <p:spPr>
          <a:xfrm>
            <a:off x="1026568" y="5813503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F60D06-D33E-4277-8D3D-54CB45CA50E7}"/>
              </a:ext>
            </a:extLst>
          </p:cNvPr>
          <p:cNvSpPr/>
          <p:nvPr/>
        </p:nvSpPr>
        <p:spPr>
          <a:xfrm>
            <a:off x="6517430" y="7313797"/>
            <a:ext cx="572626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82CBEA-D194-4B6B-A8E2-1F8314DABDFA}"/>
              </a:ext>
            </a:extLst>
          </p:cNvPr>
          <p:cNvSpPr/>
          <p:nvPr/>
        </p:nvSpPr>
        <p:spPr>
          <a:xfrm>
            <a:off x="6654754" y="7620067"/>
            <a:ext cx="435302" cy="13772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1D92C2-F4DE-4A43-A478-574835417AA6}"/>
              </a:ext>
            </a:extLst>
          </p:cNvPr>
          <p:cNvSpPr/>
          <p:nvPr/>
        </p:nvSpPr>
        <p:spPr>
          <a:xfrm>
            <a:off x="1650678" y="7150858"/>
            <a:ext cx="424612" cy="21132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9596E7-44C0-4E42-872B-D072C086FE05}"/>
              </a:ext>
            </a:extLst>
          </p:cNvPr>
          <p:cNvSpPr/>
          <p:nvPr/>
        </p:nvSpPr>
        <p:spPr>
          <a:xfrm>
            <a:off x="4191905" y="6572921"/>
            <a:ext cx="386699" cy="17582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76FE2-17F5-49B5-A74A-7DD917D76CCB}"/>
              </a:ext>
            </a:extLst>
          </p:cNvPr>
          <p:cNvSpPr/>
          <p:nvPr/>
        </p:nvSpPr>
        <p:spPr>
          <a:xfrm>
            <a:off x="9398750" y="7418474"/>
            <a:ext cx="203218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CB355D-86D5-4432-8036-4BF9512433D4}"/>
              </a:ext>
            </a:extLst>
          </p:cNvPr>
          <p:cNvSpPr/>
          <p:nvPr/>
        </p:nvSpPr>
        <p:spPr>
          <a:xfrm>
            <a:off x="9215270" y="6551141"/>
            <a:ext cx="386699" cy="345770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8D172B-ED58-4566-900A-F68183B7E4A4}"/>
              </a:ext>
            </a:extLst>
          </p:cNvPr>
          <p:cNvSpPr/>
          <p:nvPr/>
        </p:nvSpPr>
        <p:spPr>
          <a:xfrm>
            <a:off x="6743700" y="8384010"/>
            <a:ext cx="34635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50232-6414-46A1-8C9C-2463F6CE8862}"/>
              </a:ext>
            </a:extLst>
          </p:cNvPr>
          <p:cNvSpPr/>
          <p:nvPr/>
        </p:nvSpPr>
        <p:spPr>
          <a:xfrm>
            <a:off x="1381381" y="3676187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A6BF65-67DA-45BE-86C0-D80D02D65B46}"/>
              </a:ext>
            </a:extLst>
          </p:cNvPr>
          <p:cNvSpPr/>
          <p:nvPr/>
        </p:nvSpPr>
        <p:spPr>
          <a:xfrm>
            <a:off x="4570207" y="3624232"/>
            <a:ext cx="244224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FDBAFB-2D32-475B-8F83-D0B8CD52A193}"/>
              </a:ext>
            </a:extLst>
          </p:cNvPr>
          <p:cNvSpPr/>
          <p:nvPr/>
        </p:nvSpPr>
        <p:spPr>
          <a:xfrm>
            <a:off x="6286999" y="3800079"/>
            <a:ext cx="230431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5D90D4-6720-4D1A-AED8-C4562363B6EA}"/>
              </a:ext>
            </a:extLst>
          </p:cNvPr>
          <p:cNvSpPr/>
          <p:nvPr/>
        </p:nvSpPr>
        <p:spPr>
          <a:xfrm>
            <a:off x="8682619" y="3727396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8DA555-7691-4754-8A5D-6A18C1C7C89C}"/>
              </a:ext>
            </a:extLst>
          </p:cNvPr>
          <p:cNvSpPr txBox="1"/>
          <p:nvPr/>
        </p:nvSpPr>
        <p:spPr>
          <a:xfrm rot="16200000">
            <a:off x="630508" y="3803768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62 countries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181C3B-4AC9-4418-A912-2F712D69F3F8}"/>
              </a:ext>
            </a:extLst>
          </p:cNvPr>
          <p:cNvSpPr txBox="1"/>
          <p:nvPr/>
        </p:nvSpPr>
        <p:spPr>
          <a:xfrm rot="16200000">
            <a:off x="5540976" y="380400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84 countries</a:t>
            </a:r>
          </a:p>
        </p:txBody>
      </p:sp>
      <p:pic>
        <p:nvPicPr>
          <p:cNvPr id="103" name="Picture 102" descr="Timeline&#10;&#10;Description automatically generated">
            <a:extLst>
              <a:ext uri="{FF2B5EF4-FFF2-40B4-BE49-F238E27FC236}">
                <a16:creationId xmlns:a16="http://schemas.microsoft.com/office/drawing/2014/main" id="{F45EE4D4-F338-4034-992B-E3536055F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18" y="-2419175"/>
            <a:ext cx="10058420" cy="45720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117590" y="-1927462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0" y="-1574456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746" y="-125129"/>
            <a:ext cx="460960" cy="6988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265942" y="-635440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006571" y="-84345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4763088" y="-541817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752289" y="-541817"/>
            <a:ext cx="87990" cy="213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513083" y="-74771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4995119" y="-695023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5656803" y="-51080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387600" y="2038610"/>
            <a:ext cx="8737610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84979" y="2172992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213666" y="-58491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244575" y="-505227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213665" y="-32625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H="1" flipV="1">
            <a:off x="4213386" y="-264449"/>
            <a:ext cx="137504" cy="26444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7686" y="-20885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4B02-A624-4D5D-A8DB-808A28C16421}"/>
              </a:ext>
            </a:extLst>
          </p:cNvPr>
          <p:cNvSpPr txBox="1"/>
          <p:nvPr/>
        </p:nvSpPr>
        <p:spPr>
          <a:xfrm>
            <a:off x="1117590" y="-2425980"/>
            <a:ext cx="7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D5BCE9-D8FA-4D51-A5DC-494FB7FF382D}"/>
              </a:ext>
            </a:extLst>
          </p:cNvPr>
          <p:cNvSpPr/>
          <p:nvPr/>
        </p:nvSpPr>
        <p:spPr>
          <a:xfrm>
            <a:off x="10130915" y="34245"/>
            <a:ext cx="979045" cy="385066"/>
          </a:xfrm>
          <a:prstGeom prst="rect">
            <a:avLst/>
          </a:prstGeom>
          <a:gradFill flip="none" rotWithShape="1">
            <a:gsLst>
              <a:gs pos="52000">
                <a:srgbClr val="EFC3F0"/>
              </a:gs>
              <a:gs pos="36000">
                <a:srgbClr val="EACCEB"/>
              </a:gs>
              <a:gs pos="100000">
                <a:srgbClr val="BC80B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676A3-BA9C-4B6D-B451-8F3A3051C913}"/>
              </a:ext>
            </a:extLst>
          </p:cNvPr>
          <p:cNvSpPr txBox="1"/>
          <p:nvPr/>
        </p:nvSpPr>
        <p:spPr>
          <a:xfrm>
            <a:off x="10143324" y="10535"/>
            <a:ext cx="979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Ongoing transmission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670470-B19B-466D-8EFB-331512FEE73E}"/>
              </a:ext>
            </a:extLst>
          </p:cNvPr>
          <p:cNvSpPr/>
          <p:nvPr/>
        </p:nvSpPr>
        <p:spPr>
          <a:xfrm>
            <a:off x="1744378" y="6696885"/>
            <a:ext cx="320149" cy="10477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3C2D2D-157C-4809-9E35-4543A3EC732B}"/>
              </a:ext>
            </a:extLst>
          </p:cNvPr>
          <p:cNvSpPr/>
          <p:nvPr/>
        </p:nvSpPr>
        <p:spPr>
          <a:xfrm>
            <a:off x="1514142" y="6923871"/>
            <a:ext cx="554797" cy="10477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1FC80E-6479-45E6-AE69-22B53C1B7587}"/>
              </a:ext>
            </a:extLst>
          </p:cNvPr>
          <p:cNvSpPr/>
          <p:nvPr/>
        </p:nvSpPr>
        <p:spPr>
          <a:xfrm>
            <a:off x="1744379" y="7483278"/>
            <a:ext cx="320148" cy="22810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602D52-7A21-4E54-B3C5-2324000DE27B}"/>
              </a:ext>
            </a:extLst>
          </p:cNvPr>
          <p:cNvSpPr/>
          <p:nvPr/>
        </p:nvSpPr>
        <p:spPr>
          <a:xfrm>
            <a:off x="4200686" y="7832655"/>
            <a:ext cx="377917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9322A45-B017-429F-B1F9-90B84AF70DD3}"/>
              </a:ext>
            </a:extLst>
          </p:cNvPr>
          <p:cNvSpPr/>
          <p:nvPr/>
        </p:nvSpPr>
        <p:spPr>
          <a:xfrm>
            <a:off x="4195976" y="7667305"/>
            <a:ext cx="377917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BEBC4E-CC4D-47ED-9909-30AF81D95172}"/>
              </a:ext>
            </a:extLst>
          </p:cNvPr>
          <p:cNvSpPr/>
          <p:nvPr/>
        </p:nvSpPr>
        <p:spPr>
          <a:xfrm>
            <a:off x="6743700" y="7933320"/>
            <a:ext cx="346356" cy="26645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09CAB0-4928-46F7-873B-FDD08DD9EB68}"/>
              </a:ext>
            </a:extLst>
          </p:cNvPr>
          <p:cNvSpPr/>
          <p:nvPr/>
        </p:nvSpPr>
        <p:spPr>
          <a:xfrm>
            <a:off x="6688620" y="7028645"/>
            <a:ext cx="401435" cy="1166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31976DF-C426-4AD7-8A01-0D8550F9FE3D}"/>
              </a:ext>
            </a:extLst>
          </p:cNvPr>
          <p:cNvSpPr/>
          <p:nvPr/>
        </p:nvSpPr>
        <p:spPr>
          <a:xfrm>
            <a:off x="9261589" y="6988331"/>
            <a:ext cx="340379" cy="11455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C15DD6-5BA8-4D16-9AB5-A120F5F647ED}"/>
              </a:ext>
            </a:extLst>
          </p:cNvPr>
          <p:cNvSpPr/>
          <p:nvPr/>
        </p:nvSpPr>
        <p:spPr>
          <a:xfrm>
            <a:off x="9286875" y="7642110"/>
            <a:ext cx="31392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28D701-A5E4-4F72-86D1-CDD0AEA8F989}"/>
              </a:ext>
            </a:extLst>
          </p:cNvPr>
          <p:cNvSpPr/>
          <p:nvPr/>
        </p:nvSpPr>
        <p:spPr>
          <a:xfrm>
            <a:off x="3711719" y="3780510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CDF874B-F7FD-4119-8CEA-611FF89EFB56}"/>
              </a:ext>
            </a:extLst>
          </p:cNvPr>
          <p:cNvSpPr/>
          <p:nvPr/>
        </p:nvSpPr>
        <p:spPr>
          <a:xfrm>
            <a:off x="0" y="109047"/>
            <a:ext cx="15712878" cy="938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timeline, bar chart&#10;&#10;Description automatically generated">
            <a:extLst>
              <a:ext uri="{FF2B5EF4-FFF2-40B4-BE49-F238E27FC236}">
                <a16:creationId xmlns:a16="http://schemas.microsoft.com/office/drawing/2014/main" id="{1891B950-B5FC-4D55-A2D4-70BF33EF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03" y="2618726"/>
            <a:ext cx="54864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F296E1-E988-42CC-A5E1-D43E6A88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5" y="526416"/>
            <a:ext cx="8920440" cy="26701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7D145C-A94C-44AD-B5D2-31DF0B082640}"/>
              </a:ext>
            </a:extLst>
          </p:cNvPr>
          <p:cNvSpPr txBox="1"/>
          <p:nvPr/>
        </p:nvSpPr>
        <p:spPr>
          <a:xfrm>
            <a:off x="386702" y="109047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NSP3a_D178Y </a:t>
            </a:r>
            <a:r>
              <a:rPr lang="en-US" b="1"/>
              <a:t>(spillover </a:t>
            </a:r>
            <a:r>
              <a:rPr lang="en-US" b="1" dirty="0"/>
              <a:t>effect)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974602-1A33-49C3-BA73-1ECF201157AA}"/>
              </a:ext>
            </a:extLst>
          </p:cNvPr>
          <p:cNvCxnSpPr>
            <a:cxnSpLocks/>
          </p:cNvCxnSpPr>
          <p:nvPr/>
        </p:nvCxnSpPr>
        <p:spPr>
          <a:xfrm>
            <a:off x="3364025" y="2362752"/>
            <a:ext cx="471280" cy="32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E8E12F-9B81-47E4-B480-CF93ACF02F34}"/>
              </a:ext>
            </a:extLst>
          </p:cNvPr>
          <p:cNvCxnSpPr>
            <a:cxnSpLocks/>
          </p:cNvCxnSpPr>
          <p:nvPr/>
        </p:nvCxnSpPr>
        <p:spPr>
          <a:xfrm flipH="1">
            <a:off x="2742277" y="2362752"/>
            <a:ext cx="493905" cy="61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BD3E14-6995-4A1C-A323-4A48FA393CD9}"/>
              </a:ext>
            </a:extLst>
          </p:cNvPr>
          <p:cNvSpPr txBox="1"/>
          <p:nvPr/>
        </p:nvSpPr>
        <p:spPr>
          <a:xfrm>
            <a:off x="2767125" y="20270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Spillover events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C3508A-CE7C-41FE-B87E-769B9BB0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5" y="4318346"/>
            <a:ext cx="7786948" cy="48866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51F26B-FD67-4C8C-AB63-FCECBC53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062" y="4304069"/>
            <a:ext cx="1624148" cy="19095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03FA66-2F42-4B62-8989-38EDC7B568D0}"/>
              </a:ext>
            </a:extLst>
          </p:cNvPr>
          <p:cNvSpPr txBox="1"/>
          <p:nvPr/>
        </p:nvSpPr>
        <p:spPr>
          <a:xfrm>
            <a:off x="356319" y="4003998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Spike_F486L (Not spillover effect)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AE985F4-7E97-4525-8334-6F8971DBD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770" y="2618726"/>
            <a:ext cx="1624149" cy="995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A741A-DA29-4A3E-9818-F545EC519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919" y="163363"/>
            <a:ext cx="5328284" cy="2280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E9FD0F-6013-4B32-8FBF-B9C1E0E72F00}"/>
              </a:ext>
            </a:extLst>
          </p:cNvPr>
          <p:cNvSpPr/>
          <p:nvPr/>
        </p:nvSpPr>
        <p:spPr>
          <a:xfrm>
            <a:off x="10806556" y="4427972"/>
            <a:ext cx="1562879" cy="6709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11547D-E97E-4EE4-A994-A8AB66B699BE}"/>
              </a:ext>
            </a:extLst>
          </p:cNvPr>
          <p:cNvSpPr/>
          <p:nvPr/>
        </p:nvSpPr>
        <p:spPr>
          <a:xfrm>
            <a:off x="10464852" y="109046"/>
            <a:ext cx="5272874" cy="2418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9535ED-F3FC-4284-A5BF-63FDF7A2AFCA}"/>
              </a:ext>
            </a:extLst>
          </p:cNvPr>
          <p:cNvCxnSpPr>
            <a:cxnSpLocks/>
          </p:cNvCxnSpPr>
          <p:nvPr/>
        </p:nvCxnSpPr>
        <p:spPr>
          <a:xfrm flipH="1" flipV="1">
            <a:off x="11003797" y="2526192"/>
            <a:ext cx="112420" cy="1887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6C8341-1297-4363-AD28-AD828C087032}"/>
              </a:ext>
            </a:extLst>
          </p:cNvPr>
          <p:cNvSpPr txBox="1"/>
          <p:nvPr/>
        </p:nvSpPr>
        <p:spPr>
          <a:xfrm>
            <a:off x="0" y="108638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146E7-5FF0-4FC8-9E6D-7E24DF1309F7}"/>
              </a:ext>
            </a:extLst>
          </p:cNvPr>
          <p:cNvSpPr txBox="1"/>
          <p:nvPr/>
        </p:nvSpPr>
        <p:spPr>
          <a:xfrm>
            <a:off x="9885244" y="150662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745660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953A-9C51-4C70-8A5F-FF4A41C6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48E8-4DB0-4D1E-984A-2A2B4CF8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550F2-181D-4061-B4EF-3A650F1D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544E-B03D-412F-BC7E-439548BA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32-5A25-498C-A11D-3720DDCCB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AE9D-5891-40C5-946F-3575F9FF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76412"/>
            <a:ext cx="9334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5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8E4AE9C-A15B-46C7-9999-00FA96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D6F48-7047-429E-AEBB-0AD52A6E1698}"/>
              </a:ext>
            </a:extLst>
          </p:cNvPr>
          <p:cNvSpPr/>
          <p:nvPr/>
        </p:nvSpPr>
        <p:spPr>
          <a:xfrm>
            <a:off x="4171612" y="2331991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82C7C-98FC-4B29-8E88-7D70450F3786}"/>
              </a:ext>
            </a:extLst>
          </p:cNvPr>
          <p:cNvSpPr/>
          <p:nvPr/>
        </p:nvSpPr>
        <p:spPr>
          <a:xfrm>
            <a:off x="4171612" y="373468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CFAF4-544D-4BBA-8B46-EBCEC6F2C377}"/>
              </a:ext>
            </a:extLst>
          </p:cNvPr>
          <p:cNvSpPr/>
          <p:nvPr/>
        </p:nvSpPr>
        <p:spPr>
          <a:xfrm>
            <a:off x="4171612" y="562006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FAFDC-947C-43FB-BFE2-A8B4E683905C}"/>
              </a:ext>
            </a:extLst>
          </p:cNvPr>
          <p:cNvSpPr/>
          <p:nvPr/>
        </p:nvSpPr>
        <p:spPr>
          <a:xfrm>
            <a:off x="4171612" y="6134081"/>
            <a:ext cx="3928132" cy="434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262649F0-D9E9-4165-A489-84654EEA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4" y="-1630982"/>
            <a:ext cx="7715250" cy="42862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0CB458-E6DD-4606-ADC7-289C3309D060}"/>
              </a:ext>
            </a:extLst>
          </p:cNvPr>
          <p:cNvSpPr txBox="1"/>
          <p:nvPr/>
        </p:nvSpPr>
        <p:spPr>
          <a:xfrm rot="16200000">
            <a:off x="6673849" y="78010"/>
            <a:ext cx="250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U = 23376</a:t>
            </a:r>
          </a:p>
          <a:p>
            <a:r>
              <a:rPr lang="en-US" sz="1600" dirty="0">
                <a:cs typeface="Calibri" panose="020F0502020204030204" pitchFamily="34" charset="0"/>
              </a:rPr>
              <a:t> p = 0.313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A0431F-F2F3-479F-8EFC-46454DB1201A}"/>
              </a:ext>
            </a:extLst>
          </p:cNvPr>
          <p:cNvSpPr txBox="1"/>
          <p:nvPr/>
        </p:nvSpPr>
        <p:spPr>
          <a:xfrm rot="16200000">
            <a:off x="7334249" y="-673601"/>
            <a:ext cx="250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90690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0.0120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BEB3B-E360-4094-A7AC-7051409CCD95}"/>
              </a:ext>
            </a:extLst>
          </p:cNvPr>
          <p:cNvSpPr txBox="1"/>
          <p:nvPr/>
        </p:nvSpPr>
        <p:spPr>
          <a:xfrm rot="16200000">
            <a:off x="8335729" y="-770962"/>
            <a:ext cx="1871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15942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0.477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2B8D1A-3D0E-4DD8-B449-027B287BB296}"/>
              </a:ext>
            </a:extLst>
          </p:cNvPr>
          <p:cNvSpPr txBox="1"/>
          <p:nvPr/>
        </p:nvSpPr>
        <p:spPr>
          <a:xfrm>
            <a:off x="2238372" y="-1630982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F250EF4D-05A7-4D85-98F4-DDC072F92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426668"/>
            <a:ext cx="771525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D87A8E-7E69-48C6-BA4D-4B33FF5AFD77}"/>
              </a:ext>
            </a:extLst>
          </p:cNvPr>
          <p:cNvSpPr txBox="1"/>
          <p:nvPr/>
        </p:nvSpPr>
        <p:spPr>
          <a:xfrm>
            <a:off x="2238374" y="2426668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6A4C1C-C8B4-4630-89A8-1549B6C4BE9C}"/>
              </a:ext>
            </a:extLst>
          </p:cNvPr>
          <p:cNvSpPr txBox="1"/>
          <p:nvPr/>
        </p:nvSpPr>
        <p:spPr>
          <a:xfrm>
            <a:off x="7486076" y="8056030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3820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0.309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6B6CB4-0234-40F8-AB70-0BEE3D03CFEA}"/>
              </a:ext>
            </a:extLst>
          </p:cNvPr>
          <p:cNvSpPr txBox="1"/>
          <p:nvPr/>
        </p:nvSpPr>
        <p:spPr>
          <a:xfrm>
            <a:off x="7486076" y="6800495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174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0.189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34BDAB-FE59-45CE-8B2C-85CCF2E00A0B}"/>
              </a:ext>
            </a:extLst>
          </p:cNvPr>
          <p:cNvSpPr txBox="1"/>
          <p:nvPr/>
        </p:nvSpPr>
        <p:spPr>
          <a:xfrm>
            <a:off x="7486076" y="5532260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9885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0.148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B8E7A4-3521-415C-BD6C-B043D9A540A8}"/>
              </a:ext>
            </a:extLst>
          </p:cNvPr>
          <p:cNvSpPr txBox="1"/>
          <p:nvPr/>
        </p:nvSpPr>
        <p:spPr>
          <a:xfrm>
            <a:off x="7486076" y="4262568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761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0.001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35F25E-7C57-42F3-A2EC-9F064209BB9A}"/>
              </a:ext>
            </a:extLst>
          </p:cNvPr>
          <p:cNvSpPr txBox="1"/>
          <p:nvPr/>
        </p:nvSpPr>
        <p:spPr>
          <a:xfrm>
            <a:off x="7486076" y="2989026"/>
            <a:ext cx="106925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18334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0.078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3578-A4E1-40B5-A35C-7ED564E02266}"/>
              </a:ext>
            </a:extLst>
          </p:cNvPr>
          <p:cNvSpPr txBox="1"/>
          <p:nvPr/>
        </p:nvSpPr>
        <p:spPr>
          <a:xfrm>
            <a:off x="6095999" y="155686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554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FD122-082A-43F7-AC5E-25143086ACD8}"/>
              </a:ext>
            </a:extLst>
          </p:cNvPr>
          <p:cNvSpPr txBox="1"/>
          <p:nvPr/>
        </p:nvSpPr>
        <p:spPr>
          <a:xfrm>
            <a:off x="6095999" y="39271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E4423-2E88-493C-BD12-B1D9EED67B8D}"/>
              </a:ext>
            </a:extLst>
          </p:cNvPr>
          <p:cNvSpPr txBox="1"/>
          <p:nvPr/>
        </p:nvSpPr>
        <p:spPr>
          <a:xfrm>
            <a:off x="6095999" y="-77143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438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5F21E-9295-47F9-8644-EC409AA05753}"/>
              </a:ext>
            </a:extLst>
          </p:cNvPr>
          <p:cNvSpPr txBox="1"/>
          <p:nvPr/>
        </p:nvSpPr>
        <p:spPr>
          <a:xfrm>
            <a:off x="8668038" y="255635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236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0838C-97A8-495D-80BB-546CB3B89B51}"/>
              </a:ext>
            </a:extLst>
          </p:cNvPr>
          <p:cNvSpPr txBox="1"/>
          <p:nvPr/>
        </p:nvSpPr>
        <p:spPr>
          <a:xfrm>
            <a:off x="8668038" y="310309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248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DA78A-EF16-40B9-9867-7296F8095594}"/>
              </a:ext>
            </a:extLst>
          </p:cNvPr>
          <p:cNvSpPr txBox="1"/>
          <p:nvPr/>
        </p:nvSpPr>
        <p:spPr>
          <a:xfrm>
            <a:off x="8668038" y="386276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CD534-D4B3-4FED-BB33-8AD40BADFAA8}"/>
              </a:ext>
            </a:extLst>
          </p:cNvPr>
          <p:cNvSpPr txBox="1"/>
          <p:nvPr/>
        </p:nvSpPr>
        <p:spPr>
          <a:xfrm>
            <a:off x="8668038" y="442103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34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615AE-BDE1-450E-9909-D90B130EF775}"/>
              </a:ext>
            </a:extLst>
          </p:cNvPr>
          <p:cNvSpPr txBox="1"/>
          <p:nvPr/>
        </p:nvSpPr>
        <p:spPr>
          <a:xfrm>
            <a:off x="8668038" y="514897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155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3111-E635-4619-9D73-893FDAC8FC71}"/>
              </a:ext>
            </a:extLst>
          </p:cNvPr>
          <p:cNvSpPr txBox="1"/>
          <p:nvPr/>
        </p:nvSpPr>
        <p:spPr>
          <a:xfrm>
            <a:off x="8668038" y="565681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156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F93AF-653B-478F-BBAB-8B6D7735FBC6}"/>
              </a:ext>
            </a:extLst>
          </p:cNvPr>
          <p:cNvSpPr txBox="1"/>
          <p:nvPr/>
        </p:nvSpPr>
        <p:spPr>
          <a:xfrm>
            <a:off x="8668038" y="640794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8FC7A-A83F-4464-8EA8-44D72021A14B}"/>
              </a:ext>
            </a:extLst>
          </p:cNvPr>
          <p:cNvSpPr txBox="1"/>
          <p:nvPr/>
        </p:nvSpPr>
        <p:spPr>
          <a:xfrm>
            <a:off x="8668038" y="695822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65BE9-AD6E-4078-98C8-26C11FC41D0E}"/>
              </a:ext>
            </a:extLst>
          </p:cNvPr>
          <p:cNvSpPr txBox="1"/>
          <p:nvPr/>
        </p:nvSpPr>
        <p:spPr>
          <a:xfrm>
            <a:off x="8668038" y="769076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93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E1358-370F-4425-9F2C-9623611F514E}"/>
              </a:ext>
            </a:extLst>
          </p:cNvPr>
          <p:cNvSpPr txBox="1"/>
          <p:nvPr/>
        </p:nvSpPr>
        <p:spPr>
          <a:xfrm>
            <a:off x="8668038" y="822201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94</a:t>
            </a:r>
          </a:p>
        </p:txBody>
      </p:sp>
    </p:spTree>
    <p:extLst>
      <p:ext uri="{BB962C8B-B14F-4D97-AF65-F5344CB8AC3E}">
        <p14:creationId xmlns:p14="http://schemas.microsoft.com/office/powerpoint/2010/main" val="924012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ACA8-866D-4E6E-AFCA-F3317A63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3191-6BDC-4C1A-BB98-93F1AFDD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72BA4-467B-41A3-B25B-DDDF225A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1437"/>
            <a:ext cx="81629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(n=3219)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5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1D8872-4DAC-4E83-BFD3-0CAAF95ED55A}"/>
              </a:ext>
            </a:extLst>
          </p:cNvPr>
          <p:cNvSpPr/>
          <p:nvPr/>
        </p:nvSpPr>
        <p:spPr>
          <a:xfrm>
            <a:off x="337930" y="181876"/>
            <a:ext cx="8368748" cy="6268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9FD5-4C4C-41E9-BCA1-DD4EB0A87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895340"/>
              </p:ext>
            </p:extLst>
          </p:nvPr>
        </p:nvGraphicFramePr>
        <p:xfrm>
          <a:off x="775251" y="551208"/>
          <a:ext cx="7592724" cy="195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Spike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WT (Wuhan-Hu-1)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-137.0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-152.5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-145.0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-139.8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-159.5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N501T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-137.6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-148.7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322229-6734-4151-9EF3-1797B43B609C}"/>
              </a:ext>
            </a:extLst>
          </p:cNvPr>
          <p:cNvSpPr txBox="1"/>
          <p:nvPr/>
        </p:nvSpPr>
        <p:spPr>
          <a:xfrm>
            <a:off x="695738" y="181876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HADDOCK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95DD154-BC77-46F2-844E-89089BC484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842670"/>
              </p:ext>
            </p:extLst>
          </p:nvPr>
        </p:nvGraphicFramePr>
        <p:xfrm>
          <a:off x="775251" y="3188391"/>
          <a:ext cx="7592724" cy="296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Substitution performed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-0.083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-0.496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F453Y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-0.936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-0.504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L486F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N501T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0.882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1.223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2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T501N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97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A23723-7EA3-4A12-B4BE-8C9C2F3DDFA5}"/>
              </a:ext>
            </a:extLst>
          </p:cNvPr>
          <p:cNvSpPr txBox="1"/>
          <p:nvPr/>
        </p:nvSpPr>
        <p:spPr>
          <a:xfrm>
            <a:off x="695738" y="2819059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mCSM-PPI2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8F1FD-6323-43A1-BD6F-DB3B55F18A2D}"/>
              </a:ext>
            </a:extLst>
          </p:cNvPr>
          <p:cNvSpPr txBox="1"/>
          <p:nvPr/>
        </p:nvSpPr>
        <p:spPr>
          <a:xfrm>
            <a:off x="392594" y="181876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6C49-7FBF-4BCE-B1F2-BDA75D139338}"/>
              </a:ext>
            </a:extLst>
          </p:cNvPr>
          <p:cNvSpPr txBox="1"/>
          <p:nvPr/>
        </p:nvSpPr>
        <p:spPr>
          <a:xfrm>
            <a:off x="392594" y="2819059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2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9E526FDD-BDAC-4762-8445-9A20EAED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92" y="2746244"/>
            <a:ext cx="527443" cy="3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1DB64-263B-47CD-8F71-ADDB68B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02" y="2582444"/>
            <a:ext cx="237045" cy="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(n=2213)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7020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(n=6726)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5489223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28BB12E-DB00-402A-A23E-A2756933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5" y="-18288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(n = 73)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BBC73D49-4AD3-4F0C-9F27-CB605F5EB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+ human (n = 6670)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CE1BDDE5-DC5C-4036-A74A-74A8174F7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02" y="0"/>
            <a:ext cx="7193597" cy="7193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E82DD-9BF4-41C5-BA4E-68319623AF13}"/>
              </a:ext>
            </a:extLst>
          </p:cNvPr>
          <p:cNvSpPr txBox="1"/>
          <p:nvPr/>
        </p:nvSpPr>
        <p:spPr>
          <a:xfrm>
            <a:off x="7180447" y="5592278"/>
            <a:ext cx="17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least 9 spillover events</a:t>
            </a:r>
          </a:p>
        </p:txBody>
      </p:sp>
    </p:spTree>
    <p:extLst>
      <p:ext uri="{BB962C8B-B14F-4D97-AF65-F5344CB8AC3E}">
        <p14:creationId xmlns:p14="http://schemas.microsoft.com/office/powerpoint/2010/main" val="315097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A1F1-95EC-481A-8027-DD8C3DC2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n-US" dirty="0"/>
              <a:t>Spillovers back into humans (Denmark)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1515-7096-4799-939B-6402C724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778317"/>
            <a:ext cx="59150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2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9651</TotalTime>
  <Words>733</Words>
  <Application>Microsoft Office PowerPoint</Application>
  <PresentationFormat>Widescreen</PresentationFormat>
  <Paragraphs>261</Paragraphs>
  <Slides>40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Gill Sans MT</vt:lpstr>
      <vt:lpstr>Parcel</vt:lpstr>
      <vt:lpstr>SARS-CoV-2 host adaptation</vt:lpstr>
      <vt:lpstr>Global phylogeny (subset, n = 100)</vt:lpstr>
      <vt:lpstr>Mink (n=789)</vt:lpstr>
      <vt:lpstr>Mink + human (n=3219)</vt:lpstr>
      <vt:lpstr>Mink + human (n=2213)</vt:lpstr>
      <vt:lpstr>Mink + human (n=6726)</vt:lpstr>
      <vt:lpstr>Deer (n = 73)</vt:lpstr>
      <vt:lpstr>Deer + human (n = 6670)</vt:lpstr>
      <vt:lpstr>Spillovers back into humans (Denmark)</vt:lpstr>
      <vt:lpstr>Multiple spillover events in minks and deer</vt:lpstr>
      <vt:lpstr>Homoplasies can inform on putatively adaptive mutations</vt:lpstr>
      <vt:lpstr>PowerPoint Presentation</vt:lpstr>
      <vt:lpstr>Calculating Min. No. of changes</vt:lpstr>
      <vt:lpstr>Independent spillover events lead to artefactual homoplasies</vt:lpstr>
      <vt:lpstr>Homoplasy analysis of independent clusters suggest Weak adaptive signal</vt:lpstr>
      <vt:lpstr>Allele frequency changes can inform on adaptation</vt:lpstr>
      <vt:lpstr>PowerPoint Presentation</vt:lpstr>
      <vt:lpstr>Putatively adaptive alelles not consistent across countries</vt:lpstr>
      <vt:lpstr>PowerPoint Presentation</vt:lpstr>
      <vt:lpstr>PowerPoint Presentation</vt:lpstr>
      <vt:lpstr>PowerPoint Presentation</vt:lpstr>
      <vt:lpstr>PowerPoint Presentation</vt:lpstr>
      <vt:lpstr>Different human backgrounds for different Analyses</vt:lpstr>
      <vt:lpstr>Temporal signal in three mink clusters</vt:lpstr>
      <vt:lpstr>Results from dutch mink paper</vt:lpstr>
      <vt:lpstr>Netherlands human + mink dedup unambiguous</vt:lpstr>
      <vt:lpstr>No detectable change to substitution rates</vt:lpstr>
      <vt:lpstr>PowerPoint Presentation</vt:lpstr>
      <vt:lpstr>PROVEan: candidate host-adaptive mutations affect structure/function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host adaptation</dc:title>
  <dc:creator>Cedric Tan</dc:creator>
  <cp:lastModifiedBy>Cedric Tan</cp:lastModifiedBy>
  <cp:revision>240</cp:revision>
  <dcterms:created xsi:type="dcterms:W3CDTF">2021-11-24T10:33:31Z</dcterms:created>
  <dcterms:modified xsi:type="dcterms:W3CDTF">2022-04-04T05:59:12Z</dcterms:modified>
</cp:coreProperties>
</file>